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2" r:id="rId6"/>
  </p:sldIdLst>
  <p:sldSz cx="18288000" cy="10287000"/>
  <p:notesSz cx="6858000" cy="9144000"/>
  <p:embeddedFontLst>
    <p:embeddedFont>
      <p:font typeface="Evolventa Bold" panose="020B0604020202020204" charset="0"/>
      <p:regular r:id="rId8"/>
    </p:embeddedFont>
    <p:embeddedFont>
      <p:font typeface="Open Sans 1" panose="020B0604020202020204" charset="0"/>
      <p:regular r:id="rId9"/>
    </p:embeddedFont>
    <p:embeddedFont>
      <p:font typeface="Open Sans 1 Bold" panose="020B0604020202020204" charset="0"/>
      <p:regular r:id="rId10"/>
    </p:embeddedFont>
    <p:embeddedFont>
      <p:font typeface="Open Sans 2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7C16-AD6F-43EC-95D9-25BC3BAB5840}" type="datetimeFigureOut">
              <a:rPr lang="ru-KZ" smtClean="0"/>
              <a:t>03.03.2025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0438-2902-463B-A461-A747C856E58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53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20438-2902-463B-A461-A747C856E58F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587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0274" y="7572917"/>
            <a:ext cx="11049000" cy="2094338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3" name="Freeform 3"/>
          <p:cNvSpPr/>
          <p:nvPr/>
        </p:nvSpPr>
        <p:spPr>
          <a:xfrm>
            <a:off x="-96388" y="17487"/>
            <a:ext cx="18384388" cy="7039613"/>
          </a:xfrm>
          <a:custGeom>
            <a:avLst/>
            <a:gdLst/>
            <a:ahLst/>
            <a:cxnLst/>
            <a:rect l="l" t="t" r="r" b="b"/>
            <a:pathLst>
              <a:path w="18384388" h="7039613">
                <a:moveTo>
                  <a:pt x="0" y="0"/>
                </a:moveTo>
                <a:lnTo>
                  <a:pt x="18384388" y="0"/>
                </a:lnTo>
                <a:lnTo>
                  <a:pt x="18384388" y="7039613"/>
                </a:lnTo>
                <a:lnTo>
                  <a:pt x="0" y="7039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0" t="-49417" r="-51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0016" y="8075417"/>
            <a:ext cx="8749517" cy="124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КГП “КОСТАНАЙСКАЯ ГОРОДСКАЯ БОЛЬНИЦА”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3747" y="3537399"/>
            <a:ext cx="8490065" cy="6749601"/>
          </a:xfrm>
          <a:custGeom>
            <a:avLst/>
            <a:gdLst/>
            <a:ahLst/>
            <a:cxnLst/>
            <a:rect l="l" t="t" r="r" b="b"/>
            <a:pathLst>
              <a:path w="8490065" h="6749601">
                <a:moveTo>
                  <a:pt x="0" y="0"/>
                </a:moveTo>
                <a:lnTo>
                  <a:pt x="8490064" y="0"/>
                </a:lnTo>
                <a:lnTo>
                  <a:pt x="8490064" y="6749601"/>
                </a:lnTo>
                <a:lnTo>
                  <a:pt x="0" y="6749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7123747" y="3055894"/>
            <a:ext cx="10555086" cy="2383509"/>
            <a:chOff x="0" y="0"/>
            <a:chExt cx="14073448" cy="317801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32085"/>
              <a:ext cx="14073448" cy="4264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07"/>
                </a:lnSpc>
              </a:pPr>
              <a:r>
                <a:rPr lang="en-US" sz="5756" b="1" dirty="0" err="1">
                  <a:solidFill>
                    <a:srgbClr val="19191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Здравоохранение</a:t>
              </a:r>
              <a:r>
                <a:rPr lang="en-US" sz="5756" b="1" dirty="0">
                  <a:solidFill>
                    <a:srgbClr val="19191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5756" b="1" dirty="0" err="1">
                  <a:solidFill>
                    <a:srgbClr val="19191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городской</a:t>
              </a:r>
              <a:r>
                <a:rPr lang="en-US" sz="5756" b="1" dirty="0">
                  <a:solidFill>
                    <a:srgbClr val="19191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5756" b="1" dirty="0" err="1">
                  <a:solidFill>
                    <a:srgbClr val="191919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больнице</a:t>
              </a:r>
              <a:endParaRPr lang="en-US" sz="5756" b="1" dirty="0">
                <a:solidFill>
                  <a:srgbClr val="191919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11353"/>
                </a:lnSpc>
              </a:pPr>
              <a:endParaRPr lang="en-US" sz="5756" b="1" dirty="0">
                <a:solidFill>
                  <a:srgbClr val="191919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47432"/>
              <a:ext cx="12044827" cy="715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91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C659A5-238A-4E03-B29B-0CCCDEA7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4835"/>
            <a:ext cx="4724400" cy="87132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12DC8-DDD5-C6DF-CE6A-7B128E54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D15D5F3-1C26-0C73-5B73-9B9D0B0E307D}"/>
              </a:ext>
            </a:extLst>
          </p:cNvPr>
          <p:cNvSpPr/>
          <p:nvPr/>
        </p:nvSpPr>
        <p:spPr>
          <a:xfrm>
            <a:off x="6455109" y="2684980"/>
            <a:ext cx="3646063" cy="2208448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75E313D-347E-40D0-32E4-F85FA8F0935E}"/>
              </a:ext>
            </a:extLst>
          </p:cNvPr>
          <p:cNvGrpSpPr/>
          <p:nvPr/>
        </p:nvGrpSpPr>
        <p:grpSpPr>
          <a:xfrm>
            <a:off x="6380968" y="2628900"/>
            <a:ext cx="3868093" cy="1981200"/>
            <a:chOff x="-581875" y="-572139"/>
            <a:chExt cx="4526761" cy="2641599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0EB86E0-846F-1232-2AA0-03B9CBB23C9C}"/>
                </a:ext>
              </a:extLst>
            </p:cNvPr>
            <p:cNvSpPr txBox="1"/>
            <p:nvPr/>
          </p:nvSpPr>
          <p:spPr>
            <a:xfrm>
              <a:off x="-171793" y="-572139"/>
              <a:ext cx="3801984" cy="1559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Хван Игорь </a:t>
              </a:r>
              <a:endParaRPr lang="ru-RU" sz="2200" dirty="0">
                <a:effectLst/>
                <a:latin typeface="Open Sans 2 Bold" panose="020B0604020202020204" charset="0"/>
                <a:ea typeface="Open Sans 2 Bold" panose="020B0604020202020204" charset="0"/>
                <a:cs typeface="Open Sans 2 Bold" panose="020B060402020202020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Сергеевич</a:t>
              </a:r>
              <a:endParaRPr lang="ru-RU" sz="2200" dirty="0">
                <a:effectLst/>
                <a:latin typeface="Open Sans 2 Bold" panose="020B0604020202020204" charset="0"/>
                <a:ea typeface="Open Sans 2 Bold" panose="020B0604020202020204" charset="0"/>
                <a:cs typeface="Open Sans 2 Bold" panose="020B0604020202020204" charset="0"/>
              </a:endParaRPr>
            </a:p>
            <a:p>
              <a:pPr marL="0" lvl="0" indent="0" algn="ctr">
                <a:lnSpc>
                  <a:spcPts val="3250"/>
                </a:lnSpc>
              </a:pPr>
              <a:endParaRPr lang="en-US" sz="25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E0A1916-BB83-C74D-2D19-9C5DB3C0E885}"/>
                </a:ext>
              </a:extLst>
            </p:cNvPr>
            <p:cNvSpPr txBox="1"/>
            <p:nvPr/>
          </p:nvSpPr>
          <p:spPr>
            <a:xfrm>
              <a:off x="-581875" y="558534"/>
              <a:ext cx="4526761" cy="1510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 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Нейрохирургического </a:t>
              </a:r>
              <a:r>
                <a:rPr lang="ru-RU" b="1" i="0" dirty="0" err="1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отд</a:t>
              </a:r>
              <a:r>
                <a:rPr lang="en-US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.</a:t>
              </a:r>
              <a:endParaRPr lang="ru-RU" dirty="0"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(Врач-нейрохирург)</a:t>
              </a:r>
              <a:endParaRPr lang="ru-RU" dirty="0"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146DD94-7451-BA2F-5692-73EF38E1014B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E69B6FBE-BD44-6A06-9514-9AE8ED977AC4}"/>
              </a:ext>
            </a:extLst>
          </p:cNvPr>
          <p:cNvSpPr/>
          <p:nvPr/>
        </p:nvSpPr>
        <p:spPr>
          <a:xfrm>
            <a:off x="10398459" y="2684980"/>
            <a:ext cx="3646063" cy="2208448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218AB8D6-D4D1-30F2-5A54-FD944A773BDC}"/>
              </a:ext>
            </a:extLst>
          </p:cNvPr>
          <p:cNvSpPr/>
          <p:nvPr/>
        </p:nvSpPr>
        <p:spPr>
          <a:xfrm>
            <a:off x="14337643" y="2684980"/>
            <a:ext cx="3646063" cy="2208448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95AAA4B0-7164-2AAA-712A-A69E873A2D06}"/>
              </a:ext>
            </a:extLst>
          </p:cNvPr>
          <p:cNvSpPr/>
          <p:nvPr/>
        </p:nvSpPr>
        <p:spPr>
          <a:xfrm>
            <a:off x="6457192" y="7558069"/>
            <a:ext cx="3646063" cy="2373114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AD2E2BB5-25A8-F612-3070-7C3CDF4E733F}"/>
              </a:ext>
            </a:extLst>
          </p:cNvPr>
          <p:cNvSpPr/>
          <p:nvPr/>
        </p:nvSpPr>
        <p:spPr>
          <a:xfrm>
            <a:off x="10400542" y="7558069"/>
            <a:ext cx="3646063" cy="2373114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71CB86CE-7A55-511C-5A9A-840FE56CDDD8}"/>
              </a:ext>
            </a:extLst>
          </p:cNvPr>
          <p:cNvSpPr/>
          <p:nvPr/>
        </p:nvSpPr>
        <p:spPr>
          <a:xfrm>
            <a:off x="14339726" y="7558069"/>
            <a:ext cx="3646063" cy="2373114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5D0173F4-86C9-DBB7-0FF8-64214C8327E4}"/>
              </a:ext>
            </a:extLst>
          </p:cNvPr>
          <p:cNvSpPr/>
          <p:nvPr/>
        </p:nvSpPr>
        <p:spPr>
          <a:xfrm>
            <a:off x="316636" y="355817"/>
            <a:ext cx="5841761" cy="9575366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B43E939-0D77-7E8B-EE6C-598B1FCACE96}"/>
              </a:ext>
            </a:extLst>
          </p:cNvPr>
          <p:cNvSpPr txBox="1"/>
          <p:nvPr/>
        </p:nvSpPr>
        <p:spPr>
          <a:xfrm>
            <a:off x="558803" y="3445308"/>
            <a:ext cx="5499018" cy="2948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ru-RU" sz="48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Специалисты клинико-диагностического центра</a:t>
            </a:r>
            <a:endParaRPr lang="en-US" sz="4800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2B2D8E5E-665E-8E04-F8F6-1B6554563F52}"/>
              </a:ext>
            </a:extLst>
          </p:cNvPr>
          <p:cNvGrpSpPr/>
          <p:nvPr/>
        </p:nvGrpSpPr>
        <p:grpSpPr>
          <a:xfrm>
            <a:off x="10599474" y="2628900"/>
            <a:ext cx="3447131" cy="1597485"/>
            <a:chOff x="-232133" y="-590611"/>
            <a:chExt cx="4034117" cy="2129980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1EAABF86-56CB-77B6-E276-9376B89989A4}"/>
                </a:ext>
              </a:extLst>
            </p:cNvPr>
            <p:cNvSpPr txBox="1"/>
            <p:nvPr/>
          </p:nvSpPr>
          <p:spPr>
            <a:xfrm>
              <a:off x="-171793" y="-590611"/>
              <a:ext cx="380198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Ковалёв </a:t>
              </a:r>
              <a:r>
                <a:rPr lang="kk-KZ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П</a:t>
              </a: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авел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лександрович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1" name="TextBox 6">
              <a:extLst>
                <a:ext uri="{FF2B5EF4-FFF2-40B4-BE49-F238E27FC236}">
                  <a16:creationId xmlns:a16="http://schemas.microsoft.com/office/drawing/2014/main" id="{290C644D-0471-3B6C-A023-1910133F76AE}"/>
                </a:ext>
              </a:extLst>
            </p:cNvPr>
            <p:cNvSpPr txBox="1"/>
            <p:nvPr/>
          </p:nvSpPr>
          <p:spPr>
            <a:xfrm>
              <a:off x="-232133" y="425389"/>
              <a:ext cx="3801984" cy="1113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 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Хирургического отд</a:t>
              </a:r>
              <a:r>
                <a:rPr lang="en-US" b="1" i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.</a:t>
              </a:r>
              <a:endParaRPr lang="ru-RU" b="1" i="0" dirty="0"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(Врач-хирург)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E6DC6F14-6F73-6ED7-F791-1ADDCCE7326C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A670D68E-A433-78A4-84F5-4C1A03A4CE6D}"/>
              </a:ext>
            </a:extLst>
          </p:cNvPr>
          <p:cNvGrpSpPr/>
          <p:nvPr/>
        </p:nvGrpSpPr>
        <p:grpSpPr>
          <a:xfrm>
            <a:off x="14536575" y="2628900"/>
            <a:ext cx="3447131" cy="1837694"/>
            <a:chOff x="-232133" y="-572139"/>
            <a:chExt cx="4034117" cy="2450259"/>
          </a:xfrm>
        </p:grpSpPr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9476BCC4-AF04-691A-D0ED-64EDF0E452CE}"/>
                </a:ext>
              </a:extLst>
            </p:cNvPr>
            <p:cNvSpPr txBox="1"/>
            <p:nvPr/>
          </p:nvSpPr>
          <p:spPr>
            <a:xfrm>
              <a:off x="-171793" y="-572139"/>
              <a:ext cx="380198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Коянбаев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Э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рик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Б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орисович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21F15BF7-94A0-AB04-D4E1-8DD8B541FA8C}"/>
                </a:ext>
              </a:extLst>
            </p:cNvPr>
            <p:cNvSpPr txBox="1"/>
            <p:nvPr/>
          </p:nvSpPr>
          <p:spPr>
            <a:xfrm>
              <a:off x="-232133" y="387968"/>
              <a:ext cx="3801984" cy="149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sz="17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 </a:t>
              </a:r>
            </a:p>
            <a:p>
              <a:pPr algn="ctr">
                <a:lnSpc>
                  <a:spcPts val="2200"/>
                </a:lnSpc>
              </a:pPr>
              <a:r>
                <a:rPr lang="ru-RU" sz="1700" b="1" i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Отд</a:t>
              </a:r>
              <a:r>
                <a:rPr lang="en-US" sz="1700" b="1" i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.</a:t>
              </a:r>
              <a:r>
                <a:rPr lang="ru-RU" sz="1700" b="1" i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</a:t>
              </a:r>
              <a:r>
                <a:rPr lang="ru-RU" sz="17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множественной и сочетанной травмы</a:t>
              </a:r>
            </a:p>
            <a:p>
              <a:pPr algn="ctr">
                <a:lnSpc>
                  <a:spcPts val="2200"/>
                </a:lnSpc>
              </a:pPr>
              <a:r>
                <a:rPr lang="ru-RU" sz="17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 травматолог-ортопед)</a:t>
              </a:r>
              <a:endParaRPr lang="en-US" sz="17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id="{600D9829-5539-A3CA-3111-27056EC1EE5F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A0963DA7-187D-FE57-3FB5-356AB9153A06}"/>
              </a:ext>
            </a:extLst>
          </p:cNvPr>
          <p:cNvGrpSpPr/>
          <p:nvPr/>
        </p:nvGrpSpPr>
        <p:grpSpPr>
          <a:xfrm>
            <a:off x="6682449" y="7505700"/>
            <a:ext cx="3447131" cy="1879614"/>
            <a:chOff x="-232133" y="-942059"/>
            <a:chExt cx="4034117" cy="2506150"/>
          </a:xfrm>
        </p:grpSpPr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9C018D88-D7D0-976B-093D-B5F5E3FD407F}"/>
                </a:ext>
              </a:extLst>
            </p:cNvPr>
            <p:cNvSpPr txBox="1"/>
            <p:nvPr/>
          </p:nvSpPr>
          <p:spPr>
            <a:xfrm>
              <a:off x="-171793" y="-942059"/>
              <a:ext cx="380198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Ракишев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йдар </a:t>
              </a: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Ш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акенович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9" name="TextBox 6">
              <a:extLst>
                <a:ext uri="{FF2B5EF4-FFF2-40B4-BE49-F238E27FC236}">
                  <a16:creationId xmlns:a16="http://schemas.microsoft.com/office/drawing/2014/main" id="{07BEBBFA-C4FF-EFAD-A3F7-6713E6C1DA49}"/>
                </a:ext>
              </a:extLst>
            </p:cNvPr>
            <p:cNvSpPr txBox="1"/>
            <p:nvPr/>
          </p:nvSpPr>
          <p:spPr>
            <a:xfrm>
              <a:off x="-232133" y="73940"/>
              <a:ext cx="3801984" cy="149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 Проктологического отделения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(Врач-проктолог)</a:t>
              </a:r>
              <a:endParaRPr lang="en-US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305CE5E7-7204-D0E9-B774-34FEFAD06C59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51" name="Group 4">
            <a:extLst>
              <a:ext uri="{FF2B5EF4-FFF2-40B4-BE49-F238E27FC236}">
                <a16:creationId xmlns:a16="http://schemas.microsoft.com/office/drawing/2014/main" id="{97A406F8-D920-87BC-6ED7-94E4F6F726D4}"/>
              </a:ext>
            </a:extLst>
          </p:cNvPr>
          <p:cNvGrpSpPr/>
          <p:nvPr/>
        </p:nvGrpSpPr>
        <p:grpSpPr>
          <a:xfrm>
            <a:off x="10351664" y="7505700"/>
            <a:ext cx="3772827" cy="1880451"/>
            <a:chOff x="-557879" y="-942060"/>
            <a:chExt cx="4415273" cy="2507267"/>
          </a:xfrm>
        </p:grpSpPr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08C46886-4C72-4CE4-594E-061941657915}"/>
                </a:ext>
              </a:extLst>
            </p:cNvPr>
            <p:cNvSpPr txBox="1"/>
            <p:nvPr/>
          </p:nvSpPr>
          <p:spPr>
            <a:xfrm>
              <a:off x="-557879" y="-942060"/>
              <a:ext cx="4415273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Шинкаренко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С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ергей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асильевич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E6AB8427-7F33-C9F7-1298-DD1183D17433}"/>
                </a:ext>
              </a:extLst>
            </p:cNvPr>
            <p:cNvSpPr txBox="1"/>
            <p:nvPr/>
          </p:nvSpPr>
          <p:spPr>
            <a:xfrm>
              <a:off x="-230368" y="83861"/>
              <a:ext cx="3801984" cy="1481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Отделения урологии и гинекологии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(Врач-уролог)</a:t>
              </a:r>
              <a:endParaRPr lang="en-US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72FD1FB5-800C-2179-9307-76B6FA010021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55" name="Group 4">
            <a:extLst>
              <a:ext uri="{FF2B5EF4-FFF2-40B4-BE49-F238E27FC236}">
                <a16:creationId xmlns:a16="http://schemas.microsoft.com/office/drawing/2014/main" id="{2B7CCEA5-9F89-E1EA-4841-4E0DDA4959DD}"/>
              </a:ext>
            </a:extLst>
          </p:cNvPr>
          <p:cNvGrpSpPr/>
          <p:nvPr/>
        </p:nvGrpSpPr>
        <p:grpSpPr>
          <a:xfrm>
            <a:off x="14266110" y="7505700"/>
            <a:ext cx="3807372" cy="1957962"/>
            <a:chOff x="-548655" y="-942059"/>
            <a:chExt cx="4455700" cy="2610614"/>
          </a:xfrm>
        </p:grpSpPr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59AA3E50-5AB2-8ED5-2A05-26C7C7948E28}"/>
                </a:ext>
              </a:extLst>
            </p:cNvPr>
            <p:cNvSpPr txBox="1"/>
            <p:nvPr/>
          </p:nvSpPr>
          <p:spPr>
            <a:xfrm>
              <a:off x="-346570" y="-942059"/>
              <a:ext cx="4151535" cy="1025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Адиятуллин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Р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услан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М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аратович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7" name="TextBox 6">
              <a:extLst>
                <a:ext uri="{FF2B5EF4-FFF2-40B4-BE49-F238E27FC236}">
                  <a16:creationId xmlns:a16="http://schemas.microsoft.com/office/drawing/2014/main" id="{8FAE1CB7-669D-040E-5649-991B7F145124}"/>
                </a:ext>
              </a:extLst>
            </p:cNvPr>
            <p:cNvSpPr txBox="1"/>
            <p:nvPr/>
          </p:nvSpPr>
          <p:spPr>
            <a:xfrm>
              <a:off x="-548655" y="163871"/>
              <a:ext cx="4455700" cy="1504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Заведующий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Многопрофильного неврологического отделения</a:t>
              </a:r>
            </a:p>
            <a:p>
              <a:pPr algn="ctr">
                <a:lnSpc>
                  <a:spcPts val="2200"/>
                </a:lnSpc>
              </a:pPr>
              <a:r>
                <a:rPr lang="ru-RU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(Врач-невропатолог)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58" name="TextBox 7">
              <a:extLst>
                <a:ext uri="{FF2B5EF4-FFF2-40B4-BE49-F238E27FC236}">
                  <a16:creationId xmlns:a16="http://schemas.microsoft.com/office/drawing/2014/main" id="{F4532251-3448-B4AD-6529-A2EFAFE06D51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4F6140-E907-4203-B228-440CE790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706" y="143409"/>
            <a:ext cx="1875629" cy="25442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3AEA6C-3A87-42BC-B006-96A2E9BD25CB}"/>
              </a:ext>
            </a:extLst>
          </p:cNvPr>
          <p:cNvSpPr/>
          <p:nvPr/>
        </p:nvSpPr>
        <p:spPr>
          <a:xfrm>
            <a:off x="7072266" y="4306651"/>
            <a:ext cx="2515432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Вторник и четверг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12:00 до 13:00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2BE1BF7-CBFC-4DFE-B9A1-C095EDEB943B}"/>
              </a:ext>
            </a:extLst>
          </p:cNvPr>
          <p:cNvSpPr/>
          <p:nvPr/>
        </p:nvSpPr>
        <p:spPr>
          <a:xfrm>
            <a:off x="11089675" y="4258310"/>
            <a:ext cx="2212465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Среда и четверг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15:00 до 16:00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8C73B87-CD1E-4932-AA88-6AB50B2ECB00}"/>
              </a:ext>
            </a:extLst>
          </p:cNvPr>
          <p:cNvSpPr/>
          <p:nvPr/>
        </p:nvSpPr>
        <p:spPr>
          <a:xfrm>
            <a:off x="14724432" y="9504339"/>
            <a:ext cx="294984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Среда с 13:00 до 15:00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1B0EEB7-847F-42BF-A498-C6E83AA547B5}"/>
              </a:ext>
            </a:extLst>
          </p:cNvPr>
          <p:cNvSpPr/>
          <p:nvPr/>
        </p:nvSpPr>
        <p:spPr>
          <a:xfrm>
            <a:off x="15221703" y="4367938"/>
            <a:ext cx="1981633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Понедельник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9:00 до 11:00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646623D-F574-4CEA-B7B4-43069A6EA5C6}"/>
              </a:ext>
            </a:extLst>
          </p:cNvPr>
          <p:cNvSpPr/>
          <p:nvPr/>
        </p:nvSpPr>
        <p:spPr>
          <a:xfrm>
            <a:off x="10758139" y="9362110"/>
            <a:ext cx="2957861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Понедельник и среда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13:00 до 14:00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359166B-B697-4DBA-91CB-C796B1BD2152}"/>
              </a:ext>
            </a:extLst>
          </p:cNvPr>
          <p:cNvSpPr/>
          <p:nvPr/>
        </p:nvSpPr>
        <p:spPr>
          <a:xfrm>
            <a:off x="7196175" y="9334500"/>
            <a:ext cx="2129109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Понедельник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13:00 до 15:00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7117E4-899B-6F78-119C-357ABB9F4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23" y="65847"/>
            <a:ext cx="1972358" cy="26298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F7D618-FCC5-6B0C-FD77-2076E9494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41" y="4897081"/>
            <a:ext cx="1976103" cy="26348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2131F3-AEE4-C4D4-DC0C-4D0B52FDF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99" y="4923265"/>
            <a:ext cx="1976103" cy="2634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B97906-546C-1FC4-1648-E30292558D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116" y="4963241"/>
            <a:ext cx="1914219" cy="25522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6F5427-4013-6391-7113-6DBA291FF6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618" y="65847"/>
            <a:ext cx="2074522" cy="26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D1C6-963D-D563-0642-7C96C20A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01790F9-4816-4538-98F7-D954DE24DA41}"/>
              </a:ext>
            </a:extLst>
          </p:cNvPr>
          <p:cNvSpPr/>
          <p:nvPr/>
        </p:nvSpPr>
        <p:spPr>
          <a:xfrm>
            <a:off x="7848600" y="2653301"/>
            <a:ext cx="3646063" cy="2208448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F3B7FF4-2926-B95F-88A3-F2879A560AFB}"/>
              </a:ext>
            </a:extLst>
          </p:cNvPr>
          <p:cNvGrpSpPr/>
          <p:nvPr/>
        </p:nvGrpSpPr>
        <p:grpSpPr>
          <a:xfrm>
            <a:off x="8047532" y="2697659"/>
            <a:ext cx="3447131" cy="1599700"/>
            <a:chOff x="-232133" y="-599779"/>
            <a:chExt cx="4034117" cy="2132932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374FC68-5E3C-E47F-E059-3C140CCA90CC}"/>
                </a:ext>
              </a:extLst>
            </p:cNvPr>
            <p:cNvSpPr txBox="1"/>
            <p:nvPr/>
          </p:nvSpPr>
          <p:spPr>
            <a:xfrm>
              <a:off x="-196394" y="-599779"/>
              <a:ext cx="3918387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Иматаев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Б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ахтияр </a:t>
              </a: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Х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асабекұлы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1D85257-79E1-7EBF-F243-A5B786ABB4B0}"/>
                </a:ext>
              </a:extLst>
            </p:cNvPr>
            <p:cNvSpPr txBox="1"/>
            <p:nvPr/>
          </p:nvSpPr>
          <p:spPr>
            <a:xfrm>
              <a:off x="-232133" y="557969"/>
              <a:ext cx="3801984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sz="20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Врач-пульмонолог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2681EE5-50AC-AEBA-305B-B1DB90A715C4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D8499013-405C-0C20-6880-19CCEB4CA3F9}"/>
              </a:ext>
            </a:extLst>
          </p:cNvPr>
          <p:cNvSpPr/>
          <p:nvPr/>
        </p:nvSpPr>
        <p:spPr>
          <a:xfrm>
            <a:off x="13848249" y="2639447"/>
            <a:ext cx="3646063" cy="2208448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761BB8A2-A46C-0FF6-0E17-33AE324AEB46}"/>
              </a:ext>
            </a:extLst>
          </p:cNvPr>
          <p:cNvSpPr/>
          <p:nvPr/>
        </p:nvSpPr>
        <p:spPr>
          <a:xfrm>
            <a:off x="7848600" y="7723386"/>
            <a:ext cx="3646063" cy="2373114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B49D3C2A-28B0-E57F-E697-D620C87D6932}"/>
              </a:ext>
            </a:extLst>
          </p:cNvPr>
          <p:cNvSpPr/>
          <p:nvPr/>
        </p:nvSpPr>
        <p:spPr>
          <a:xfrm>
            <a:off x="13848248" y="7723386"/>
            <a:ext cx="3646063" cy="2373114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761A935E-2B81-D7D6-99AA-C1179F8F2D38}"/>
              </a:ext>
            </a:extLst>
          </p:cNvPr>
          <p:cNvSpPr/>
          <p:nvPr/>
        </p:nvSpPr>
        <p:spPr>
          <a:xfrm>
            <a:off x="316636" y="355817"/>
            <a:ext cx="5841761" cy="9575366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9635E915-B3E1-0E0B-3131-B3D530DD18F6}"/>
              </a:ext>
            </a:extLst>
          </p:cNvPr>
          <p:cNvSpPr txBox="1"/>
          <p:nvPr/>
        </p:nvSpPr>
        <p:spPr>
          <a:xfrm>
            <a:off x="558803" y="3445308"/>
            <a:ext cx="5499018" cy="2948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ru-RU" sz="4800" dirty="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Специалисты клинико-диагностического центра</a:t>
            </a:r>
            <a:endParaRPr lang="en-US" sz="4800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362D06DF-E2C4-A43C-B13D-54688EE5F8F7}"/>
              </a:ext>
            </a:extLst>
          </p:cNvPr>
          <p:cNvGrpSpPr/>
          <p:nvPr/>
        </p:nvGrpSpPr>
        <p:grpSpPr>
          <a:xfrm>
            <a:off x="13947714" y="2677491"/>
            <a:ext cx="3447131" cy="1475409"/>
            <a:chOff x="-232133" y="-434059"/>
            <a:chExt cx="4034117" cy="1967212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911F626E-A9BB-3F50-67C4-76A2061F570F}"/>
                </a:ext>
              </a:extLst>
            </p:cNvPr>
            <p:cNvSpPr txBox="1"/>
            <p:nvPr/>
          </p:nvSpPr>
          <p:spPr>
            <a:xfrm>
              <a:off x="-171793" y="-434059"/>
              <a:ext cx="380198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Шарипов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М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ирас </a:t>
              </a: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блаевич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1" name="TextBox 6">
              <a:extLst>
                <a:ext uri="{FF2B5EF4-FFF2-40B4-BE49-F238E27FC236}">
                  <a16:creationId xmlns:a16="http://schemas.microsoft.com/office/drawing/2014/main" id="{D18DEA7A-3C47-890F-7480-E3C1B35AE950}"/>
                </a:ext>
              </a:extLst>
            </p:cNvPr>
            <p:cNvSpPr txBox="1"/>
            <p:nvPr/>
          </p:nvSpPr>
          <p:spPr>
            <a:xfrm>
              <a:off x="-232133" y="750581"/>
              <a:ext cx="3801984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sz="20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Врач-нефролог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42AC0DAC-8712-87B6-C5ED-0FF395A9AD76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86591063-BD0C-8C53-46AF-8AE6376FE1F8}"/>
              </a:ext>
            </a:extLst>
          </p:cNvPr>
          <p:cNvGrpSpPr/>
          <p:nvPr/>
        </p:nvGrpSpPr>
        <p:grpSpPr>
          <a:xfrm>
            <a:off x="8047532" y="7734300"/>
            <a:ext cx="3447131" cy="1560200"/>
            <a:chOff x="-232133" y="-547112"/>
            <a:chExt cx="4034117" cy="2080265"/>
          </a:xfrm>
        </p:grpSpPr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D1BCD12A-5F95-98F6-F01C-DE34E7EB4826}"/>
                </a:ext>
              </a:extLst>
            </p:cNvPr>
            <p:cNvSpPr txBox="1"/>
            <p:nvPr/>
          </p:nvSpPr>
          <p:spPr>
            <a:xfrm>
              <a:off x="-171793" y="-547112"/>
              <a:ext cx="3801984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Б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аймагамбетов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Арман 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Есетович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49" name="TextBox 6">
              <a:extLst>
                <a:ext uri="{FF2B5EF4-FFF2-40B4-BE49-F238E27FC236}">
                  <a16:creationId xmlns:a16="http://schemas.microsoft.com/office/drawing/2014/main" id="{E5B20FE3-63C5-F370-D87B-A4623CDBE174}"/>
                </a:ext>
              </a:extLst>
            </p:cNvPr>
            <p:cNvSpPr txBox="1"/>
            <p:nvPr/>
          </p:nvSpPr>
          <p:spPr>
            <a:xfrm>
              <a:off x="-232133" y="570487"/>
              <a:ext cx="3801984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sz="20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Врач-</a:t>
              </a:r>
              <a:r>
                <a:rPr lang="ru-RU" sz="2000" b="1" i="0" dirty="0" err="1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ангиохирург</a:t>
              </a:r>
              <a:r>
                <a:rPr lang="ru-RU" sz="20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 (сосудистый хирург)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4AB4F6FB-3212-644F-ACC9-5A584C021C2B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51" name="Group 4">
            <a:extLst>
              <a:ext uri="{FF2B5EF4-FFF2-40B4-BE49-F238E27FC236}">
                <a16:creationId xmlns:a16="http://schemas.microsoft.com/office/drawing/2014/main" id="{4FC71249-8E9A-0B77-40E0-30A594D97F13}"/>
              </a:ext>
            </a:extLst>
          </p:cNvPr>
          <p:cNvGrpSpPr/>
          <p:nvPr/>
        </p:nvGrpSpPr>
        <p:grpSpPr>
          <a:xfrm>
            <a:off x="13784865" y="7847169"/>
            <a:ext cx="3772827" cy="1808218"/>
            <a:chOff x="-557879" y="-877804"/>
            <a:chExt cx="4415273" cy="2410957"/>
          </a:xfrm>
        </p:grpSpPr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E3560F15-1BC3-C21D-A72B-C50ACF888455}"/>
                </a:ext>
              </a:extLst>
            </p:cNvPr>
            <p:cNvSpPr txBox="1"/>
            <p:nvPr/>
          </p:nvSpPr>
          <p:spPr>
            <a:xfrm>
              <a:off x="-557879" y="-877804"/>
              <a:ext cx="4415273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Жуматаев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 </a:t>
              </a:r>
              <a:r>
                <a:rPr lang="ru-RU" sz="2200" dirty="0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А</a:t>
              </a:r>
              <a:r>
                <a:rPr lang="ru-RU" sz="2200" b="0" i="0" dirty="0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замат </a:t>
              </a:r>
              <a:r>
                <a:rPr lang="ru-RU" sz="2200" dirty="0" err="1"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Е</a:t>
              </a:r>
              <a:r>
                <a:rPr lang="ru-RU" sz="2200" b="0" i="0" dirty="0" err="1">
                  <a:effectLst/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рмекович</a:t>
              </a:r>
              <a:endParaRPr lang="en-US" sz="2200" b="1" spc="-75" dirty="0"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D391F445-0F0A-7706-0CCC-2FC6EAE16995}"/>
                </a:ext>
              </a:extLst>
            </p:cNvPr>
            <p:cNvSpPr txBox="1"/>
            <p:nvPr/>
          </p:nvSpPr>
          <p:spPr>
            <a:xfrm>
              <a:off x="-234570" y="292504"/>
              <a:ext cx="3801984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ru-RU" sz="2000" b="1" i="0" dirty="0">
                  <a:effectLst/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Врач акушер-гинеколог</a:t>
              </a:r>
              <a:endParaRPr lang="en-US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92D9FB28-EA35-9007-2E7A-569085361E8B}"/>
                </a:ext>
              </a:extLst>
            </p:cNvPr>
            <p:cNvSpPr txBox="1"/>
            <p:nvPr/>
          </p:nvSpPr>
          <p:spPr>
            <a:xfrm>
              <a:off x="0" y="1133044"/>
              <a:ext cx="3801984" cy="40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 lang="en-US" sz="1800" dirty="0">
                <a:solidFill>
                  <a:srgbClr val="191919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A7530F3-463E-4E8F-B39A-B0D860E861BA}"/>
              </a:ext>
            </a:extLst>
          </p:cNvPr>
          <p:cNvSpPr/>
          <p:nvPr/>
        </p:nvSpPr>
        <p:spPr>
          <a:xfrm>
            <a:off x="8604568" y="3941753"/>
            <a:ext cx="2129109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Среда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13:00 до 15:00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8B95B93-EBC9-4B6D-BDD8-DA1BF2B8E197}"/>
              </a:ext>
            </a:extLst>
          </p:cNvPr>
          <p:cNvSpPr/>
          <p:nvPr/>
        </p:nvSpPr>
        <p:spPr>
          <a:xfrm>
            <a:off x="14507546" y="3952588"/>
            <a:ext cx="2129109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Среда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14:00 до 15:00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328BEA-C30A-489E-992C-49E437272308}"/>
              </a:ext>
            </a:extLst>
          </p:cNvPr>
          <p:cNvSpPr/>
          <p:nvPr/>
        </p:nvSpPr>
        <p:spPr>
          <a:xfrm>
            <a:off x="8523548" y="9299139"/>
            <a:ext cx="2129109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Среда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13:00 до 15:00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F3B9A05-AC06-4243-A5E5-E6E55064FC62}"/>
              </a:ext>
            </a:extLst>
          </p:cNvPr>
          <p:cNvSpPr/>
          <p:nvPr/>
        </p:nvSpPr>
        <p:spPr>
          <a:xfrm>
            <a:off x="14135909" y="9327092"/>
            <a:ext cx="2890535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Понедельник и среда</a:t>
            </a:r>
          </a:p>
          <a:p>
            <a:pPr algn="ctr">
              <a:lnSpc>
                <a:spcPts val="2200"/>
              </a:lnSpc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с 13:00 до 14:00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A37B48-4200-39B8-FC27-22CCC59CF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68" y="5892"/>
            <a:ext cx="2091836" cy="26871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6C9DAF-AE2F-3EB8-41D7-785269366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444" y="0"/>
            <a:ext cx="1990147" cy="26535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F22F74-370A-FEB8-D35C-DBF2A6E8A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62" y="4903614"/>
            <a:ext cx="2123015" cy="28306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7D564D-EE98-615E-6756-4A6DB7577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60" y="4922219"/>
            <a:ext cx="2123015" cy="28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154A4E-20A8-4B8F-B9C8-8B5625AC60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2700"/>
            <a:ext cx="14020800" cy="5638800"/>
          </a:xfrm>
          <a:prstGeom prst="rect">
            <a:avLst/>
          </a:prstGeom>
          <a:noFill/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7D7DBEA5-540A-40FA-AD3E-7F65DFD9F8E2}"/>
              </a:ext>
            </a:extLst>
          </p:cNvPr>
          <p:cNvSpPr txBox="1"/>
          <p:nvPr/>
        </p:nvSpPr>
        <p:spPr>
          <a:xfrm>
            <a:off x="304800" y="8420100"/>
            <a:ext cx="142494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191919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* Приём специалистами производится по</a:t>
            </a:r>
          </a:p>
          <a:p>
            <a:r>
              <a:rPr lang="ru-RU" sz="2800" b="1" dirty="0">
                <a:solidFill>
                  <a:srgbClr val="191919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предварительной записи</a:t>
            </a:r>
          </a:p>
          <a:p>
            <a:r>
              <a:rPr lang="ru-RU" sz="2800" b="1" dirty="0">
                <a:solidFill>
                  <a:srgbClr val="191919"/>
                </a:solidFill>
                <a:latin typeface="Times New Roman" panose="02020603050405020304" pitchFamily="18" charset="0"/>
                <a:ea typeface="Open Sans 1 Bold"/>
                <a:cs typeface="Times New Roman" panose="02020603050405020304" pitchFamily="18" charset="0"/>
                <a:sym typeface="Open Sans 1 Bold"/>
              </a:rPr>
              <a:t>по номеру </a:t>
            </a:r>
            <a:r>
              <a:rPr lang="ru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8-708-475-15-74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ea typeface="Assistant Bold"/>
                <a:cs typeface="Times New Roman" panose="02020603050405020304" pitchFamily="18" charset="0"/>
                <a:sym typeface="Assistant Bold"/>
              </a:rPr>
              <a:t>понедельник</a:t>
            </a:r>
            <a:r>
              <a:rPr lang="en-US" sz="2800" b="1" dirty="0">
                <a:latin typeface="Times New Roman" panose="02020603050405020304" pitchFamily="18" charset="0"/>
                <a:ea typeface="Assistant Bold"/>
                <a:cs typeface="Times New Roman" panose="02020603050405020304" pitchFamily="18" charset="0"/>
                <a:sym typeface="Assistant Bold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ea typeface="Assistant Bold"/>
                <a:cs typeface="Times New Roman" panose="02020603050405020304" pitchFamily="18" charset="0"/>
                <a:sym typeface="Assistant Bold"/>
              </a:rPr>
              <a:t>пятница</a:t>
            </a:r>
            <a:r>
              <a:rPr lang="ru-RU" sz="2800" b="1" dirty="0">
                <a:latin typeface="Times New Roman" panose="02020603050405020304" pitchFamily="18" charset="0"/>
                <a:ea typeface="Assistant Bold"/>
                <a:cs typeface="Times New Roman" panose="02020603050405020304" pitchFamily="18" charset="0"/>
                <a:sym typeface="Assistant Bold"/>
              </a:rPr>
              <a:t> с 08:00-17:00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191919"/>
              </a:solidFill>
              <a:latin typeface="Times New Roman" panose="02020603050405020304" pitchFamily="18" charset="0"/>
              <a:ea typeface="Open Sans 1 Bold"/>
              <a:cs typeface="Times New Roman" panose="02020603050405020304" pitchFamily="18" charset="0"/>
              <a:sym typeface="Open Sans 1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7EE66-0F96-4C23-AA2F-A2A3160BD5B9}"/>
              </a:ext>
            </a:extLst>
          </p:cNvPr>
          <p:cNvSpPr txBox="1"/>
          <p:nvPr/>
        </p:nvSpPr>
        <p:spPr>
          <a:xfrm>
            <a:off x="4724400" y="526137"/>
            <a:ext cx="8839200" cy="2031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5400" b="1" dirty="0"/>
              <a:t>Твой организм- твой проект.</a:t>
            </a:r>
          </a:p>
          <a:p>
            <a:r>
              <a:rPr lang="ru-RU" sz="5400" b="1" dirty="0"/>
              <a:t>Доверь его лучшим!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4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188</Words>
  <Application>Microsoft Office PowerPoint</Application>
  <PresentationFormat>Произвольный</PresentationFormat>
  <Paragraphs>61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Open Sans 1 Bold</vt:lpstr>
      <vt:lpstr>Open Sans 1</vt:lpstr>
      <vt:lpstr>Arial</vt:lpstr>
      <vt:lpstr>Calibri</vt:lpstr>
      <vt:lpstr>Times New Roman</vt:lpstr>
      <vt:lpstr>Open Sans 2 Bold</vt:lpstr>
      <vt:lpstr>Evolventa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КГП “Костанайская городская больница”</dc:title>
  <dc:creator>GlMs</dc:creator>
  <cp:lastModifiedBy>Admin</cp:lastModifiedBy>
  <cp:revision>24</cp:revision>
  <dcterms:created xsi:type="dcterms:W3CDTF">2006-08-16T00:00:00Z</dcterms:created>
  <dcterms:modified xsi:type="dcterms:W3CDTF">2025-03-03T04:45:40Z</dcterms:modified>
  <dc:identifier>DAGf6Fl6WFs</dc:identifier>
</cp:coreProperties>
</file>